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6" r:id="rId15"/>
    <p:sldId id="28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F0177-3D1B-4A00-BAB5-2FC2AEC93C91}" v="210" dt="2023-05-16T15:08:37.603"/>
  </p1510:revLst>
</p1510:revInfo>
</file>

<file path=ppt/tableStyles.xml><?xml version="1.0" encoding="utf-8"?>
<a:tblStyleLst xmlns:a="http://schemas.openxmlformats.org/drawingml/2006/main" def="{F4322CD6-7E1E-4914-A0A5-5687633D91CF}">
  <a:tblStyle styleId="{F4322CD6-7E1E-4914-A0A5-5687633D9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정훈" userId="fb8b1aa232607a5d" providerId="Windows Live" clId="Web-{776F0177-3D1B-4A00-BAB5-2FC2AEC93C91}"/>
    <pc:docChg chg="addSld modSld sldOrd">
      <pc:chgData name="김 정훈" userId="fb8b1aa232607a5d" providerId="Windows Live" clId="Web-{776F0177-3D1B-4A00-BAB5-2FC2AEC93C91}" dt="2023-05-16T15:08:37.603" v="189" actId="20577"/>
      <pc:docMkLst>
        <pc:docMk/>
      </pc:docMkLst>
      <pc:sldChg chg="addSp delSp modSp">
        <pc:chgData name="김 정훈" userId="fb8b1aa232607a5d" providerId="Windows Live" clId="Web-{776F0177-3D1B-4A00-BAB5-2FC2AEC93C91}" dt="2023-05-16T15:01:26.625" v="97" actId="1076"/>
        <pc:sldMkLst>
          <pc:docMk/>
          <pc:sldMk cId="0" sldId="265"/>
        </pc:sldMkLst>
        <pc:spChg chg="add del mod">
          <ac:chgData name="김 정훈" userId="fb8b1aa232607a5d" providerId="Windows Live" clId="Web-{776F0177-3D1B-4A00-BAB5-2FC2AEC93C91}" dt="2023-05-16T14:59:30.294" v="64"/>
          <ac:spMkLst>
            <pc:docMk/>
            <pc:sldMk cId="0" sldId="265"/>
            <ac:spMk id="11" creationId="{10609FF7-3C72-005B-2C0E-6D457D6EAF9C}"/>
          </ac:spMkLst>
        </pc:spChg>
        <pc:spChg chg="add mod">
          <ac:chgData name="김 정훈" userId="fb8b1aa232607a5d" providerId="Windows Live" clId="Web-{776F0177-3D1B-4A00-BAB5-2FC2AEC93C91}" dt="2023-05-16T15:00:48.389" v="95" actId="20577"/>
          <ac:spMkLst>
            <pc:docMk/>
            <pc:sldMk cId="0" sldId="265"/>
            <ac:spMk id="12" creationId="{67884474-401E-BE2E-147D-21D439E9A436}"/>
          </ac:spMkLst>
        </pc:spChg>
        <pc:spChg chg="mod">
          <ac:chgData name="김 정훈" userId="fb8b1aa232607a5d" providerId="Windows Live" clId="Web-{776F0177-3D1B-4A00-BAB5-2FC2AEC93C91}" dt="2023-05-16T14:57:57.589" v="60" actId="20577"/>
          <ac:spMkLst>
            <pc:docMk/>
            <pc:sldMk cId="0" sldId="265"/>
            <ac:spMk id="270" creationId="{00000000-0000-0000-0000-000000000000}"/>
          </ac:spMkLst>
        </pc:spChg>
        <pc:spChg chg="mod">
          <ac:chgData name="김 정훈" userId="fb8b1aa232607a5d" providerId="Windows Live" clId="Web-{776F0177-3D1B-4A00-BAB5-2FC2AEC93C91}" dt="2023-05-16T14:55:13.569" v="31" actId="1076"/>
          <ac:spMkLst>
            <pc:docMk/>
            <pc:sldMk cId="0" sldId="265"/>
            <ac:spMk id="271" creationId="{00000000-0000-0000-0000-000000000000}"/>
          </ac:spMkLst>
        </pc:spChg>
        <pc:spChg chg="mod">
          <ac:chgData name="김 정훈" userId="fb8b1aa232607a5d" providerId="Windows Live" clId="Web-{776F0177-3D1B-4A00-BAB5-2FC2AEC93C91}" dt="2023-05-16T14:59:33.575" v="66" actId="1076"/>
          <ac:spMkLst>
            <pc:docMk/>
            <pc:sldMk cId="0" sldId="265"/>
            <ac:spMk id="273" creationId="{00000000-0000-0000-0000-000000000000}"/>
          </ac:spMkLst>
        </pc:spChg>
        <pc:picChg chg="add mod">
          <ac:chgData name="김 정훈" userId="fb8b1aa232607a5d" providerId="Windows Live" clId="Web-{776F0177-3D1B-4A00-BAB5-2FC2AEC93C91}" dt="2023-05-16T15:01:26.625" v="97" actId="1076"/>
          <ac:picMkLst>
            <pc:docMk/>
            <pc:sldMk cId="0" sldId="265"/>
            <ac:picMk id="14" creationId="{12885209-2040-0C50-B7D3-DC2494E61078}"/>
          </ac:picMkLst>
        </pc:picChg>
        <pc:cxnChg chg="add del mod">
          <ac:chgData name="김 정훈" userId="fb8b1aa232607a5d" providerId="Windows Live" clId="Web-{776F0177-3D1B-4A00-BAB5-2FC2AEC93C91}" dt="2023-05-16T14:54:13.974" v="21"/>
          <ac:cxnSpMkLst>
            <pc:docMk/>
            <pc:sldMk cId="0" sldId="265"/>
            <ac:cxnSpMk id="2" creationId="{F66B6EDA-C042-851C-9DF2-F1A5A3AAC55B}"/>
          </ac:cxnSpMkLst>
        </pc:cxnChg>
        <pc:cxnChg chg="add del mod">
          <ac:chgData name="김 정훈" userId="fb8b1aa232607a5d" providerId="Windows Live" clId="Web-{776F0177-3D1B-4A00-BAB5-2FC2AEC93C91}" dt="2023-05-16T14:54:39.662" v="26"/>
          <ac:cxnSpMkLst>
            <pc:docMk/>
            <pc:sldMk cId="0" sldId="265"/>
            <ac:cxnSpMk id="3" creationId="{8A7CF08F-22EA-6D79-7DF1-9CC7D15A793A}"/>
          </ac:cxnSpMkLst>
        </pc:cxnChg>
        <pc:cxnChg chg="add mod">
          <ac:chgData name="김 정훈" userId="fb8b1aa232607a5d" providerId="Windows Live" clId="Web-{776F0177-3D1B-4A00-BAB5-2FC2AEC93C91}" dt="2023-05-16T14:55:46.195" v="35"/>
          <ac:cxnSpMkLst>
            <pc:docMk/>
            <pc:sldMk cId="0" sldId="265"/>
            <ac:cxnSpMk id="4" creationId="{0AC88BCB-1E78-9FE2-94D3-8A807F63878A}"/>
          </ac:cxnSpMkLst>
        </pc:cxnChg>
        <pc:cxnChg chg="add mod">
          <ac:chgData name="김 정훈" userId="fb8b1aa232607a5d" providerId="Windows Live" clId="Web-{776F0177-3D1B-4A00-BAB5-2FC2AEC93C91}" dt="2023-05-16T14:55:59.680" v="40" actId="14100"/>
          <ac:cxnSpMkLst>
            <pc:docMk/>
            <pc:sldMk cId="0" sldId="265"/>
            <ac:cxnSpMk id="5" creationId="{F1099827-768F-DFED-EB67-8CA977E7119A}"/>
          </ac:cxnSpMkLst>
        </pc:cxnChg>
        <pc:cxnChg chg="add del mod">
          <ac:chgData name="김 정훈" userId="fb8b1aa232607a5d" providerId="Windows Live" clId="Web-{776F0177-3D1B-4A00-BAB5-2FC2AEC93C91}" dt="2023-05-16T14:56:57.509" v="49"/>
          <ac:cxnSpMkLst>
            <pc:docMk/>
            <pc:sldMk cId="0" sldId="265"/>
            <ac:cxnSpMk id="6" creationId="{4FA2B916-B65D-D160-1B54-058695FDCADD}"/>
          </ac:cxnSpMkLst>
        </pc:cxnChg>
        <pc:cxnChg chg="add del mod">
          <ac:chgData name="김 정훈" userId="fb8b1aa232607a5d" providerId="Windows Live" clId="Web-{776F0177-3D1B-4A00-BAB5-2FC2AEC93C91}" dt="2023-05-16T14:56:56.384" v="48"/>
          <ac:cxnSpMkLst>
            <pc:docMk/>
            <pc:sldMk cId="0" sldId="265"/>
            <ac:cxnSpMk id="7" creationId="{18DCA65B-107B-D5FC-D563-A4D5629EBEE8}"/>
          </ac:cxnSpMkLst>
        </pc:cxnChg>
        <pc:cxnChg chg="add mod">
          <ac:chgData name="김 정훈" userId="fb8b1aa232607a5d" providerId="Windows Live" clId="Web-{776F0177-3D1B-4A00-BAB5-2FC2AEC93C91}" dt="2023-05-16T14:57:17.119" v="55" actId="1076"/>
          <ac:cxnSpMkLst>
            <pc:docMk/>
            <pc:sldMk cId="0" sldId="265"/>
            <ac:cxnSpMk id="8" creationId="{990D9CFE-ED57-E078-26FF-6A5B5E5DEAA7}"/>
          </ac:cxnSpMkLst>
        </pc:cxnChg>
        <pc:cxnChg chg="add del mod">
          <ac:chgData name="김 정훈" userId="fb8b1aa232607a5d" providerId="Windows Live" clId="Web-{776F0177-3D1B-4A00-BAB5-2FC2AEC93C91}" dt="2023-05-16T14:57:50.120" v="57"/>
          <ac:cxnSpMkLst>
            <pc:docMk/>
            <pc:sldMk cId="0" sldId="265"/>
            <ac:cxnSpMk id="9" creationId="{D3E8CCF2-C931-A925-CEC5-202FD2687B0D}"/>
          </ac:cxnSpMkLst>
        </pc:cxnChg>
        <pc:cxnChg chg="add del mod">
          <ac:chgData name="김 정훈" userId="fb8b1aa232607a5d" providerId="Windows Live" clId="Web-{776F0177-3D1B-4A00-BAB5-2FC2AEC93C91}" dt="2023-05-16T14:57:54.104" v="59"/>
          <ac:cxnSpMkLst>
            <pc:docMk/>
            <pc:sldMk cId="0" sldId="265"/>
            <ac:cxnSpMk id="10" creationId="{DE3BAF95-D514-A6F7-B3F1-875BC72886B5}"/>
          </ac:cxnSpMkLst>
        </pc:cxnChg>
        <pc:cxnChg chg="add mod">
          <ac:chgData name="김 정훈" userId="fb8b1aa232607a5d" providerId="Windows Live" clId="Web-{776F0177-3D1B-4A00-BAB5-2FC2AEC93C91}" dt="2023-05-16T15:00:22.154" v="88" actId="1076"/>
          <ac:cxnSpMkLst>
            <pc:docMk/>
            <pc:sldMk cId="0" sldId="265"/>
            <ac:cxnSpMk id="13" creationId="{B2529E27-B147-D799-E169-4CBADE495B61}"/>
          </ac:cxnSpMkLst>
        </pc:cxnChg>
      </pc:sldChg>
      <pc:sldChg chg="ord">
        <pc:chgData name="김 정훈" userId="fb8b1aa232607a5d" providerId="Windows Live" clId="Web-{776F0177-3D1B-4A00-BAB5-2FC2AEC93C91}" dt="2023-05-16T15:05:33.646" v="154"/>
        <pc:sldMkLst>
          <pc:docMk/>
          <pc:sldMk cId="0" sldId="269"/>
        </pc:sldMkLst>
      </pc:sldChg>
      <pc:sldChg chg="addSp delSp modSp add ord replId">
        <pc:chgData name="김 정훈" userId="fb8b1aa232607a5d" providerId="Windows Live" clId="Web-{776F0177-3D1B-4A00-BAB5-2FC2AEC93C91}" dt="2023-05-16T15:05:22.473" v="152"/>
        <pc:sldMkLst>
          <pc:docMk/>
          <pc:sldMk cId="3171689263" sldId="286"/>
        </pc:sldMkLst>
        <pc:spChg chg="del">
          <ac:chgData name="김 정훈" userId="fb8b1aa232607a5d" providerId="Windows Live" clId="Web-{776F0177-3D1B-4A00-BAB5-2FC2AEC93C91}" dt="2023-05-16T15:05:09.223" v="148"/>
          <ac:spMkLst>
            <pc:docMk/>
            <pc:sldMk cId="3171689263" sldId="286"/>
            <ac:spMk id="292" creationId="{00000000-0000-0000-0000-000000000000}"/>
          </ac:spMkLst>
        </pc:spChg>
        <pc:spChg chg="mod">
          <ac:chgData name="김 정훈" userId="fb8b1aa232607a5d" providerId="Windows Live" clId="Web-{776F0177-3D1B-4A00-BAB5-2FC2AEC93C91}" dt="2023-05-16T15:03:38.862" v="122" actId="20577"/>
          <ac:spMkLst>
            <pc:docMk/>
            <pc:sldMk cId="3171689263" sldId="286"/>
            <ac:spMk id="296" creationId="{00000000-0000-0000-0000-000000000000}"/>
          </ac:spMkLst>
        </pc:spChg>
        <pc:spChg chg="del mod">
          <ac:chgData name="김 정훈" userId="fb8b1aa232607a5d" providerId="Windows Live" clId="Web-{776F0177-3D1B-4A00-BAB5-2FC2AEC93C91}" dt="2023-05-16T15:05:11.317" v="150"/>
          <ac:spMkLst>
            <pc:docMk/>
            <pc:sldMk cId="3171689263" sldId="286"/>
            <ac:spMk id="297" creationId="{00000000-0000-0000-0000-000000000000}"/>
          </ac:spMkLst>
        </pc:spChg>
        <pc:spChg chg="del">
          <ac:chgData name="김 정훈" userId="fb8b1aa232607a5d" providerId="Windows Live" clId="Web-{776F0177-3D1B-4A00-BAB5-2FC2AEC93C91}" dt="2023-05-16T15:05:09.223" v="147"/>
          <ac:spMkLst>
            <pc:docMk/>
            <pc:sldMk cId="3171689263" sldId="286"/>
            <ac:spMk id="299" creationId="{00000000-0000-0000-0000-000000000000}"/>
          </ac:spMkLst>
        </pc:spChg>
        <pc:picChg chg="add del mod">
          <ac:chgData name="김 정훈" userId="fb8b1aa232607a5d" providerId="Windows Live" clId="Web-{776F0177-3D1B-4A00-BAB5-2FC2AEC93C91}" dt="2023-05-16T15:03:53.315" v="126"/>
          <ac:picMkLst>
            <pc:docMk/>
            <pc:sldMk cId="3171689263" sldId="286"/>
            <ac:picMk id="2" creationId="{DF33095A-6CF3-EC39-8D68-86F2FE43135B}"/>
          </ac:picMkLst>
        </pc:picChg>
        <pc:picChg chg="add mod modCrop">
          <ac:chgData name="김 정훈" userId="fb8b1aa232607a5d" providerId="Windows Live" clId="Web-{776F0177-3D1B-4A00-BAB5-2FC2AEC93C91}" dt="2023-05-16T15:05:05.536" v="146" actId="1076"/>
          <ac:picMkLst>
            <pc:docMk/>
            <pc:sldMk cId="3171689263" sldId="286"/>
            <ac:picMk id="3" creationId="{E3BDB2B0-E8A5-F49D-CF71-6707BA76054A}"/>
          </ac:picMkLst>
        </pc:picChg>
        <pc:picChg chg="del">
          <ac:chgData name="김 정훈" userId="fb8b1aa232607a5d" providerId="Windows Live" clId="Web-{776F0177-3D1B-4A00-BAB5-2FC2AEC93C91}" dt="2023-05-16T15:03:39.393" v="123"/>
          <ac:picMkLst>
            <pc:docMk/>
            <pc:sldMk cId="3171689263" sldId="286"/>
            <ac:picMk id="300" creationId="{00000000-0000-0000-0000-000000000000}"/>
          </ac:picMkLst>
        </pc:picChg>
        <pc:cxnChg chg="del">
          <ac:chgData name="김 정훈" userId="fb8b1aa232607a5d" providerId="Windows Live" clId="Web-{776F0177-3D1B-4A00-BAB5-2FC2AEC93C91}" dt="2023-05-16T15:05:11.692" v="151"/>
          <ac:cxnSpMkLst>
            <pc:docMk/>
            <pc:sldMk cId="3171689263" sldId="286"/>
            <ac:cxnSpMk id="301" creationId="{00000000-0000-0000-0000-000000000000}"/>
          </ac:cxnSpMkLst>
        </pc:cxnChg>
      </pc:sldChg>
      <pc:sldChg chg="addSp delSp modSp add ord replId">
        <pc:chgData name="김 정훈" userId="fb8b1aa232607a5d" providerId="Windows Live" clId="Web-{776F0177-3D1B-4A00-BAB5-2FC2AEC93C91}" dt="2023-05-16T15:08:37.603" v="189" actId="20577"/>
        <pc:sldMkLst>
          <pc:docMk/>
          <pc:sldMk cId="3438859543" sldId="287"/>
        </pc:sldMkLst>
        <pc:spChg chg="mod">
          <ac:chgData name="김 정훈" userId="fb8b1aa232607a5d" providerId="Windows Live" clId="Web-{776F0177-3D1B-4A00-BAB5-2FC2AEC93C91}" dt="2023-05-16T15:08:37.603" v="189" actId="20577"/>
          <ac:spMkLst>
            <pc:docMk/>
            <pc:sldMk cId="3438859543" sldId="287"/>
            <ac:spMk id="296" creationId="{00000000-0000-0000-0000-000000000000}"/>
          </ac:spMkLst>
        </pc:spChg>
        <pc:picChg chg="add mod modCrop">
          <ac:chgData name="김 정훈" userId="fb8b1aa232607a5d" providerId="Windows Live" clId="Web-{776F0177-3D1B-4A00-BAB5-2FC2AEC93C91}" dt="2023-05-16T15:07:55.102" v="169"/>
          <ac:picMkLst>
            <pc:docMk/>
            <pc:sldMk cId="3438859543" sldId="287"/>
            <ac:picMk id="2" creationId="{B73132DD-CFD0-36A9-32F5-439264DBCC42}"/>
          </ac:picMkLst>
        </pc:picChg>
        <pc:picChg chg="del">
          <ac:chgData name="김 정훈" userId="fb8b1aa232607a5d" providerId="Windows Live" clId="Web-{776F0177-3D1B-4A00-BAB5-2FC2AEC93C91}" dt="2023-05-16T15:07:07.179" v="157"/>
          <ac:picMkLst>
            <pc:docMk/>
            <pc:sldMk cId="3438859543" sldId="287"/>
            <ac:picMk id="3" creationId="{E3BDB2B0-E8A5-F49D-CF71-6707BA7605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41a25b227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241a25b227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41a25b2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241a25b2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41a25b22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241a25b22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41a25b22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241a25b22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06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41a25b22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241a25b22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54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41a25b22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241a25b22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41a25b227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241a25b227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41a25b22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241a25b22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41a25b22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241a25b22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41a25b227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241a25b227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41a25b22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주거지에서 교통의 편리함은 주거자에게는 득이 되는 부분임.</a:t>
            </a:r>
            <a:endParaRPr/>
          </a:p>
        </p:txBody>
      </p:sp>
      <p:sp>
        <p:nvSpPr>
          <p:cNvPr id="220" name="Google Shape;220;g2241a25b22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41a25b22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241a25b22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41a25b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241a25b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차량정비소산정기준(9항목)에 따라 적정 데이터 선정, 수집에 있어서 애매모호함이 존재.</a:t>
            </a:r>
            <a:endParaRPr/>
          </a:p>
        </p:txBody>
      </p:sp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4295656" y="-790979"/>
            <a:ext cx="3513514" cy="995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682592" y="2217963"/>
            <a:ext cx="5061857" cy="22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2364922" y="-699408"/>
            <a:ext cx="5061857" cy="8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>
  <p:cSld name="FOUR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609567" y="1600281"/>
            <a:ext cx="5384510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2"/>
          </p:nvPr>
        </p:nvSpPr>
        <p:spPr>
          <a:xfrm>
            <a:off x="6197267" y="1600281"/>
            <a:ext cx="5384510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3"/>
          </p:nvPr>
        </p:nvSpPr>
        <p:spPr>
          <a:xfrm>
            <a:off x="608004" y="3984421"/>
            <a:ext cx="5384510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"/>
          </p:nvPr>
        </p:nvSpPr>
        <p:spPr>
          <a:xfrm>
            <a:off x="6195704" y="3984421"/>
            <a:ext cx="5384510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914757" y="2832355"/>
            <a:ext cx="10367248" cy="76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829514" y="3888000"/>
            <a:ext cx="8537734" cy="58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1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1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0443" y="4589153"/>
            <a:ext cx="10517785" cy="228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963460" y="4408942"/>
            <a:ext cx="10367248" cy="70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2"/>
              <a:buFont typeface="Arial"/>
              <a:buNone/>
              <a:defRPr sz="4002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963459" y="4008704"/>
            <a:ext cx="10367247" cy="40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1"/>
              <a:buNone/>
              <a:defRPr sz="2001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1"/>
              <a:buNone/>
              <a:defRPr sz="1801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1"/>
              <a:buNone/>
              <a:defRPr sz="1601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1"/>
              <a:buNone/>
              <a:defRPr sz="1401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609838" y="1600942"/>
            <a:ext cx="5386903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2"/>
          </p:nvPr>
        </p:nvSpPr>
        <p:spPr>
          <a:xfrm>
            <a:off x="6200021" y="1600942"/>
            <a:ext cx="5386903" cy="243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406463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Char char="•"/>
              <a:defRPr sz="2801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–"/>
              <a:defRPr sz="2401"/>
            </a:lvl2pPr>
            <a:lvl3pPr marL="1371600" lvl="2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•"/>
              <a:defRPr sz="2001"/>
            </a:lvl3pPr>
            <a:lvl4pPr marL="1828800" lvl="3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–"/>
              <a:defRPr sz="1801"/>
            </a:lvl4pPr>
            <a:lvl5pPr marL="2286000" lvl="4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»"/>
              <a:defRPr sz="1801"/>
            </a:lvl5pPr>
            <a:lvl6pPr marL="2743200" lvl="5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6pPr>
            <a:lvl7pPr marL="3200400" lvl="6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7pPr>
            <a:lvl8pPr marL="3657600" lvl="7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8pPr>
            <a:lvl9pPr marL="4114800" lvl="8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>
  <p:cSld name="TAB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PICTURE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2390651" y="4969586"/>
            <a:ext cx="7318057" cy="40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None/>
              <a:defRPr sz="2001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>
            <a:spLocks noGrp="1"/>
          </p:cNvSpPr>
          <p:nvPr>
            <p:ph type="pic" idx="2"/>
          </p:nvPr>
        </p:nvSpPr>
        <p:spPr>
          <a:xfrm>
            <a:off x="2390651" y="613059"/>
            <a:ext cx="7318057" cy="4116706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2390651" y="5369824"/>
            <a:ext cx="7318057" cy="30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18262" algn="l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Char char="•"/>
              <a:defRPr sz="1412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>
  <p:cSld name="OBJECT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ctrTitle"/>
          </p:nvPr>
        </p:nvSpPr>
        <p:spPr>
          <a:xfrm>
            <a:off x="-12319" y="2832355"/>
            <a:ext cx="12196764" cy="76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>
  <p:cSld name="CLIPART_AND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609838" y="648531"/>
            <a:ext cx="10977086" cy="76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2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2860440" y="2197107"/>
            <a:ext cx="6477729" cy="324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63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Char char="•"/>
              <a:defRPr sz="2401"/>
            </a:lvl1pPr>
            <a:lvl2pPr marL="914400" lvl="1" indent="-35566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Char char="–"/>
              <a:defRPr sz="2001"/>
            </a:lvl2pPr>
            <a:lvl3pPr marL="1371600" lvl="2" indent="-34296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1"/>
              <a:buChar char="•"/>
              <a:defRPr sz="1801"/>
            </a:lvl3pPr>
            <a:lvl4pPr marL="1828800" lvl="3" indent="-33026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–"/>
              <a:defRPr sz="1601"/>
            </a:lvl4pPr>
            <a:lvl5pPr marL="2286000" lvl="4" indent="-33026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1"/>
              <a:buChar char="»"/>
              <a:defRPr sz="160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 rot="5400000">
            <a:off x="6685298" y="2432121"/>
            <a:ext cx="5854235" cy="153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 rot="5400000">
            <a:off x="4277632" y="1767260"/>
            <a:ext cx="5854235" cy="28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77362" y="2227809"/>
            <a:ext cx="4942438" cy="394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172200" y="2227809"/>
            <a:ext cx="4855265" cy="394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1084726" y="2505075"/>
            <a:ext cx="491284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485526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485526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584427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381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1084727" y="2253343"/>
            <a:ext cx="3687298" cy="361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582771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1084727" y="2449286"/>
            <a:ext cx="3687298" cy="341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803792" y="3455896"/>
            <a:ext cx="3388208" cy="3406341"/>
          </a:xfrm>
          <a:custGeom>
            <a:avLst/>
            <a:gdLst/>
            <a:ahLst/>
            <a:cxnLst/>
            <a:rect l="l" t="t" r="r" b="b"/>
            <a:pathLst>
              <a:path w="3388208" h="3406341" extrusionOk="0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0443" y="3783080"/>
            <a:ext cx="10517785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2"/>
              <a:buFont typeface="Arial"/>
              <a:buNone/>
              <a:defRPr sz="440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830443" y="4589153"/>
            <a:ext cx="10517785" cy="59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3186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1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63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1"/>
              <a:buFont typeface="Arial"/>
              <a:buChar char="–"/>
              <a:defRPr sz="28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6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–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»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•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•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•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6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•"/>
              <a:defRPr sz="20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6808" y="6356540"/>
            <a:ext cx="2743721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7853" y="6356540"/>
            <a:ext cx="4115638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816" y="6356540"/>
            <a:ext cx="2743777" cy="36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C8C8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tdown.molit.go.k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ㅇ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0" y="-1"/>
            <a:ext cx="6967903" cy="68579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 rot="-5400000">
            <a:off x="54380" y="-54629"/>
            <a:ext cx="6858254" cy="6967014"/>
          </a:xfrm>
          <a:custGeom>
            <a:avLst/>
            <a:gdLst/>
            <a:ahLst/>
            <a:cxnLst/>
            <a:rect l="l" t="t" r="r" b="b"/>
            <a:pathLst>
              <a:path w="2559050" h="2559050" extrusionOk="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266972" y="1203121"/>
            <a:ext cx="2954677" cy="56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7F7F7F"/>
                </a:solidFill>
              </a:rPr>
              <a:t>Data Analysis Team Project</a:t>
            </a:r>
            <a:endParaRPr/>
          </a:p>
        </p:txBody>
      </p:sp>
      <p:pic>
        <p:nvPicPr>
          <p:cNvPr id="167" name="Google Shape;167;p26" descr="A railway junction and power lines"/>
          <p:cNvPicPr preferRelativeResize="0"/>
          <p:nvPr/>
        </p:nvPicPr>
        <p:blipFill rotWithShape="1">
          <a:blip r:embed="rId3">
            <a:alphaModFix/>
          </a:blip>
          <a:srcRect l="24520" r="24700"/>
          <a:stretch/>
        </p:blipFill>
        <p:spPr>
          <a:xfrm>
            <a:off x="6967903" y="-14"/>
            <a:ext cx="52367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2789006" y="5342079"/>
            <a:ext cx="2954677" cy="64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45000" lnSpcReduction="2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A5D3F"/>
              </a:buClr>
              <a:buSzPct val="100000"/>
              <a:buFont typeface="Arial"/>
              <a:buNone/>
            </a:pPr>
            <a:r>
              <a:rPr lang="en-US" sz="3600" b="1" i="0" u="none" strike="noStrike" cap="none">
                <a:solidFill>
                  <a:srgbClr val="2A5D3F"/>
                </a:solidFill>
                <a:latin typeface="Arial"/>
                <a:ea typeface="Arial"/>
                <a:cs typeface="Arial"/>
                <a:sym typeface="Arial"/>
              </a:rPr>
              <a:t>3조 편창훈 전보윤 김정훈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66975" y="2201325"/>
            <a:ext cx="65799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D3F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A5D3F"/>
                </a:solidFill>
                <a:latin typeface="Arial"/>
                <a:ea typeface="Arial"/>
                <a:cs typeface="Arial"/>
                <a:sym typeface="Arial"/>
              </a:rPr>
              <a:t>도시철도 개통에 따른</a:t>
            </a:r>
            <a:endParaRPr sz="2800" b="1" i="0" u="none" strike="noStrike" cap="none">
              <a:solidFill>
                <a:srgbClr val="2A5D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D3F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A5D3F"/>
                </a:solidFill>
                <a:latin typeface="Arial"/>
                <a:ea typeface="Arial"/>
                <a:cs typeface="Arial"/>
                <a:sym typeface="Arial"/>
              </a:rPr>
              <a:t>역세권</a:t>
            </a:r>
            <a:r>
              <a:rPr lang="en-US" sz="2800" b="1">
                <a:solidFill>
                  <a:srgbClr val="2A5D3F"/>
                </a:solidFill>
              </a:rPr>
              <a:t> 매매가</a:t>
            </a:r>
            <a:r>
              <a:rPr lang="en-US" sz="2800" b="1" i="0" u="none" strike="noStrike" cap="none">
                <a:solidFill>
                  <a:srgbClr val="2A5D3F"/>
                </a:solidFill>
                <a:latin typeface="Arial"/>
                <a:ea typeface="Arial"/>
                <a:cs typeface="Arial"/>
                <a:sym typeface="Arial"/>
              </a:rPr>
              <a:t> 변동 분석 및 예측</a:t>
            </a:r>
            <a:endParaRPr sz="2800" b="1" i="0" u="none" strike="noStrike" cap="none">
              <a:solidFill>
                <a:srgbClr val="2A5D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5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0" name="Google Shape;270;p35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 err="1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2400" dirty="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400" dirty="0" err="1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</a:t>
            </a:r>
            <a:r>
              <a:rPr lang="en-US" sz="2400" dirty="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altLang="en-US" sz="2400" dirty="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데이터</a:t>
            </a:r>
            <a:endParaRPr sz="1800" dirty="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body" idx="1"/>
          </p:nvPr>
        </p:nvSpPr>
        <p:spPr>
          <a:xfrm>
            <a:off x="1120950" y="2323815"/>
            <a:ext cx="99501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 dirty="0" err="1"/>
              <a:t>지하철</a:t>
            </a:r>
            <a:r>
              <a:rPr lang="en-US" sz="2000" dirty="0"/>
              <a:t> </a:t>
            </a:r>
            <a:r>
              <a:rPr lang="en-US" sz="2000" dirty="0" err="1"/>
              <a:t>개통</a:t>
            </a:r>
            <a:r>
              <a:rPr lang="en-US" sz="2000" dirty="0"/>
              <a:t> </a:t>
            </a:r>
            <a:r>
              <a:rPr lang="en-US" sz="2000" dirty="0" err="1"/>
              <a:t>시점</a:t>
            </a:r>
            <a:endParaRPr lang="ko-KR" altLang="en-US" sz="2000"/>
          </a:p>
          <a:p>
            <a:pPr indent="-355600">
              <a:lnSpc>
                <a:spcPct val="150000"/>
              </a:lnSpc>
              <a:spcBef>
                <a:spcPts val="0"/>
              </a:spcBef>
              <a:buSzPts val="2000"/>
              <a:buAutoNum type="arabicPeriod"/>
            </a:pPr>
            <a:r>
              <a:rPr lang="ko-KR" altLang="en-US" sz="2000" dirty="0"/>
              <a:t>유동인구 및 유동차량</a:t>
            </a:r>
          </a:p>
          <a:p>
            <a:pPr indent="-355600">
              <a:lnSpc>
                <a:spcPct val="150000"/>
              </a:lnSpc>
              <a:spcBef>
                <a:spcPts val="0"/>
              </a:spcBef>
              <a:buSzPts val="2000"/>
              <a:buAutoNum type="arabicPeriod"/>
            </a:pPr>
            <a:r>
              <a:rPr lang="ko-KR" altLang="en-US" sz="2000" dirty="0"/>
              <a:t>부동산지수</a:t>
            </a:r>
          </a:p>
        </p:txBody>
      </p:sp>
      <p:sp>
        <p:nvSpPr>
          <p:cNvPr id="272" name="Google Shape;272;p35"/>
          <p:cNvSpPr txBox="1"/>
          <p:nvPr/>
        </p:nvSpPr>
        <p:spPr>
          <a:xfrm>
            <a:off x="9644600" y="23222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1115384" y="4607112"/>
            <a:ext cx="99501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아파트 실거래가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국토교통부 공시지가</a:t>
            </a:r>
            <a:endParaRPr sz="200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AC88BCB-1E78-9FE2-94D3-8A807F63878A}"/>
              </a:ext>
            </a:extLst>
          </p:cNvPr>
          <p:cNvCxnSpPr/>
          <p:nvPr/>
        </p:nvCxnSpPr>
        <p:spPr>
          <a:xfrm flipV="1">
            <a:off x="4575436" y="3097655"/>
            <a:ext cx="951875" cy="9994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099827-768F-DFED-EB67-8CA977E7119A}"/>
              </a:ext>
            </a:extLst>
          </p:cNvPr>
          <p:cNvCxnSpPr>
            <a:cxnSpLocks/>
          </p:cNvCxnSpPr>
          <p:nvPr/>
        </p:nvCxnSpPr>
        <p:spPr>
          <a:xfrm>
            <a:off x="5499829" y="3107650"/>
            <a:ext cx="14990" cy="197620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0D9CFE-ED57-E078-26FF-6A5B5E5DEAA7}"/>
              </a:ext>
            </a:extLst>
          </p:cNvPr>
          <p:cNvCxnSpPr/>
          <p:nvPr/>
        </p:nvCxnSpPr>
        <p:spPr>
          <a:xfrm flipH="1">
            <a:off x="4563881" y="5079793"/>
            <a:ext cx="971861" cy="2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884474-401E-BE2E-147D-21D439E9A436}"/>
              </a:ext>
            </a:extLst>
          </p:cNvPr>
          <p:cNvSpPr txBox="1"/>
          <p:nvPr/>
        </p:nvSpPr>
        <p:spPr>
          <a:xfrm>
            <a:off x="6723089" y="4686924"/>
            <a:ext cx="36176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/>
              <a:t>4호선 </a:t>
            </a:r>
            <a:r>
              <a:rPr lang="en-US" altLang="ko-KR" sz="2000" dirty="0" err="1"/>
              <a:t>역세권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지가</a:t>
            </a:r>
            <a:r>
              <a:rPr lang="en-US" altLang="ko-KR" sz="2000" dirty="0"/>
              <a:t> </a:t>
            </a:r>
            <a:r>
              <a:rPr lang="en-US" altLang="ko-KR" sz="2000" dirty="0" err="1"/>
              <a:t>변동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예측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529E27-B147-D799-E169-4CBADE495B61}"/>
              </a:ext>
            </a:extLst>
          </p:cNvPr>
          <p:cNvCxnSpPr>
            <a:cxnSpLocks/>
          </p:cNvCxnSpPr>
          <p:nvPr/>
        </p:nvCxnSpPr>
        <p:spPr>
          <a:xfrm>
            <a:off x="5523249" y="4492676"/>
            <a:ext cx="1164237" cy="2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>
            <a:extLst>
              <a:ext uri="{FF2B5EF4-FFF2-40B4-BE49-F238E27FC236}">
                <a16:creationId xmlns:a16="http://schemas.microsoft.com/office/drawing/2014/main" id="{12885209-2040-0C50-B7D3-DC2494E6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51" y="1402517"/>
            <a:ext cx="26670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8388675" y="1457350"/>
            <a:ext cx="3021300" cy="12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36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1" name="Google Shape;281;p36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1077362" y="24273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아파트 실거래가 자료 (2006~)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출처-국토교통부 실거래가 공개 시스템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http://rtdown.molit.go.kr/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데이터 예시</a:t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4">
            <a:alphaModFix/>
          </a:blip>
          <a:srcRect r="21722" b="44619"/>
          <a:stretch/>
        </p:blipFill>
        <p:spPr>
          <a:xfrm>
            <a:off x="1077350" y="3870225"/>
            <a:ext cx="9543874" cy="2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10817725" y="4575125"/>
            <a:ext cx="12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…</a:t>
            </a:r>
            <a:endParaRPr sz="2400"/>
          </a:p>
        </p:txBody>
      </p:sp>
      <p:sp>
        <p:nvSpPr>
          <p:cNvPr id="285" name="Google Shape;285;p36"/>
          <p:cNvSpPr txBox="1"/>
          <p:nvPr/>
        </p:nvSpPr>
        <p:spPr>
          <a:xfrm>
            <a:off x="9644600" y="23222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8388675" y="1489600"/>
            <a:ext cx="3329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시군구 - 만촌동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계약년월 - 200612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거래금액(만원) - 18000</a:t>
            </a:r>
            <a:endParaRPr sz="2000"/>
          </a:p>
        </p:txBody>
      </p:sp>
      <p:cxnSp>
        <p:nvCxnSpPr>
          <p:cNvPr id="287" name="Google Shape;287;p36"/>
          <p:cNvCxnSpPr/>
          <p:nvPr/>
        </p:nvCxnSpPr>
        <p:spPr>
          <a:xfrm rot="10800000" flipH="1">
            <a:off x="8080600" y="2736975"/>
            <a:ext cx="711000" cy="11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8365075" y="1270850"/>
            <a:ext cx="3021300" cy="12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37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5" name="Google Shape;295;p37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1053762" y="22408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	국토교통부 공시지가 자료 (2022)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출처-공공데이터포털 https://www.data.go.kr/data/15004246/fileData.do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데이터 예시</a:t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9822425" y="3416125"/>
            <a:ext cx="12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…</a:t>
            </a:r>
            <a:endParaRPr sz="2400"/>
          </a:p>
        </p:txBody>
      </p:sp>
      <p:sp>
        <p:nvSpPr>
          <p:cNvPr id="298" name="Google Shape;298;p37"/>
          <p:cNvSpPr txBox="1"/>
          <p:nvPr/>
        </p:nvSpPr>
        <p:spPr>
          <a:xfrm>
            <a:off x="9621000" y="21357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8365075" y="1303100"/>
            <a:ext cx="3329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소재지 - 청운동8-15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이용상황 - 연립주택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공시지가 - 3855000 </a:t>
            </a:r>
            <a:r>
              <a:rPr lang="en-US" sz="1500">
                <a:solidFill>
                  <a:srgbClr val="040C28"/>
                </a:solidFill>
              </a:rPr>
              <a:t>(원/㎡)</a:t>
            </a:r>
            <a:endParaRPr sz="2000"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00" y="3546475"/>
            <a:ext cx="8673874" cy="30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7"/>
          <p:cNvCxnSpPr/>
          <p:nvPr/>
        </p:nvCxnSpPr>
        <p:spPr>
          <a:xfrm rot="10800000" flipH="1">
            <a:off x="9846125" y="2550450"/>
            <a:ext cx="1232100" cy="3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37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5" name="Google Shape;295;p37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1053762" y="22408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3. </a:t>
            </a:r>
            <a:r>
              <a:rPr lang="ko-KR" altLang="en-US" dirty="0"/>
              <a:t>차량</a:t>
            </a:r>
            <a:r>
              <a:rPr lang="en-US" dirty="0"/>
              <a:t> </a:t>
            </a:r>
            <a:r>
              <a:rPr lang="ko-KR" altLang="en-US" dirty="0" err="1"/>
              <a:t>유동량</a:t>
            </a:r>
            <a:r>
              <a:rPr lang="en-US" altLang="ko-KR" dirty="0"/>
              <a:t> </a:t>
            </a:r>
            <a:r>
              <a:rPr lang="ko-KR" altLang="en-US" dirty="0"/>
              <a:t>자료</a:t>
            </a:r>
            <a:endParaRPr lang="en-US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err="1"/>
              <a:t>출처-</a:t>
            </a:r>
            <a:r>
              <a:rPr lang="en-US" altLang="ko-KR" err="1"/>
              <a:t>ViewT</a:t>
            </a:r>
            <a:r>
              <a:rPr lang="en-US" dirty="0"/>
              <a:t> https://www.viewt.ktdb.go.kr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예시</a:t>
            </a:r>
            <a:endParaRPr dirty="0" err="1"/>
          </a:p>
        </p:txBody>
      </p:sp>
      <p:sp>
        <p:nvSpPr>
          <p:cNvPr id="298" name="Google Shape;298;p37"/>
          <p:cNvSpPr txBox="1"/>
          <p:nvPr/>
        </p:nvSpPr>
        <p:spPr>
          <a:xfrm>
            <a:off x="9621000" y="21357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3BDB2B0-E8A5-F49D-CF71-6707BA76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" t="25750" r="-355" b="53396"/>
          <a:stretch/>
        </p:blipFill>
        <p:spPr>
          <a:xfrm>
            <a:off x="1051810" y="3974769"/>
            <a:ext cx="13561109" cy="21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37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5" name="Google Shape;295;p37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>
            <a:off x="1053762" y="22408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4. </a:t>
            </a:r>
            <a:r>
              <a:rPr lang="ko-KR" altLang="en-US" dirty="0"/>
              <a:t>부동산</a:t>
            </a:r>
            <a:r>
              <a:rPr lang="en-US" dirty="0"/>
              <a:t> </a:t>
            </a:r>
            <a:r>
              <a:rPr lang="ko-KR" altLang="en-US" dirty="0"/>
              <a:t>지수 (아파트 매매가격 지수)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 err="1"/>
              <a:t>출처</a:t>
            </a:r>
            <a:r>
              <a:rPr lang="en-US" dirty="0"/>
              <a:t>-</a:t>
            </a:r>
            <a:r>
              <a:rPr lang="ko-KR" altLang="en-US" dirty="0"/>
              <a:t>한국부동산원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예시</a:t>
            </a:r>
            <a:endParaRPr dirty="0" err="1"/>
          </a:p>
        </p:txBody>
      </p:sp>
      <p:sp>
        <p:nvSpPr>
          <p:cNvPr id="298" name="Google Shape;298;p37"/>
          <p:cNvSpPr txBox="1"/>
          <p:nvPr/>
        </p:nvSpPr>
        <p:spPr>
          <a:xfrm>
            <a:off x="9621000" y="21357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B73132DD-CFD0-36A9-32F5-439264DBC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7" t="12668" r="-362" b="42588"/>
          <a:stretch/>
        </p:blipFill>
        <p:spPr>
          <a:xfrm>
            <a:off x="839450" y="4073457"/>
            <a:ext cx="15550240" cy="207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38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7" name="Google Shape;307;p38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‘땅값’, ‘집값’에 대해서…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6291600" y="6398125"/>
            <a:ext cx="59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출처 https://m.blog.naver.com/menju1/221303077315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798237" y="176216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공시지가 vs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실거래가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공시지가</a:t>
            </a:r>
            <a:endParaRPr sz="2000"/>
          </a:p>
          <a:p>
            <a:pPr marL="548640" lvl="2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과세 표준을 만들기 위해 산정</a:t>
            </a:r>
            <a:endParaRPr sz="2000"/>
          </a:p>
          <a:p>
            <a:pPr marL="548640" lvl="2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국토교통부 장관이 공시한 가격</a:t>
            </a:r>
            <a:endParaRPr sz="2000"/>
          </a:p>
          <a:p>
            <a:pPr marL="548640" lvl="2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토지 뿐만 아니라 주택을 포함해서 산정</a:t>
            </a:r>
            <a:endParaRPr sz="2000"/>
          </a:p>
          <a:p>
            <a:pPr marL="54864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실거래가</a:t>
            </a:r>
            <a:endParaRPr sz="2000"/>
          </a:p>
          <a:p>
            <a:pPr marL="548640" lvl="2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실제로 거래되는 금액</a:t>
            </a:r>
            <a:endParaRPr sz="2000"/>
          </a:p>
          <a:p>
            <a:pPr marL="548640" lvl="2" indent="-241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대체로 공시지가보다 높음</a:t>
            </a:r>
            <a:endParaRPr sz="2000"/>
          </a:p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798218" y="567538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공시지가, 실거래가 모두 분석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문제 정의 및 분석방법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39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8" name="Google Shape;318;p39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공시지가 분석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9372075" y="4988150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8365075" y="1270850"/>
            <a:ext cx="3021300" cy="12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1053762" y="22408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	국토교통부 공시지가 자료 (2022)</a:t>
            </a:r>
            <a:endParaRPr/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9"/>
          <p:cNvSpPr txBox="1"/>
          <p:nvPr/>
        </p:nvSpPr>
        <p:spPr>
          <a:xfrm>
            <a:off x="9822425" y="3416125"/>
            <a:ext cx="127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…</a:t>
            </a:r>
            <a:endParaRPr sz="2400"/>
          </a:p>
        </p:txBody>
      </p:sp>
      <p:sp>
        <p:nvSpPr>
          <p:cNvPr id="323" name="Google Shape;323;p39"/>
          <p:cNvSpPr txBox="1"/>
          <p:nvPr/>
        </p:nvSpPr>
        <p:spPr>
          <a:xfrm>
            <a:off x="9621000" y="2135775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9"/>
          <p:cNvSpPr txBox="1"/>
          <p:nvPr/>
        </p:nvSpPr>
        <p:spPr>
          <a:xfrm>
            <a:off x="8365075" y="1303100"/>
            <a:ext cx="3329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소재지 - 청운동8-15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이용상황 - 연립주택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공시지가 - 3855000 </a:t>
            </a:r>
            <a:r>
              <a:rPr lang="en-US" sz="1500">
                <a:solidFill>
                  <a:srgbClr val="040C28"/>
                </a:solidFill>
              </a:rPr>
              <a:t>(원/㎡)</a:t>
            </a:r>
            <a:endParaRPr sz="2000"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00" y="3546475"/>
            <a:ext cx="8673874" cy="30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9"/>
          <p:cNvCxnSpPr/>
          <p:nvPr/>
        </p:nvCxnSpPr>
        <p:spPr>
          <a:xfrm rot="10800000" flipH="1">
            <a:off x="9846125" y="2550450"/>
            <a:ext cx="1232100" cy="3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39"/>
          <p:cNvSpPr/>
          <p:nvPr/>
        </p:nvSpPr>
        <p:spPr>
          <a:xfrm>
            <a:off x="4336525" y="3483425"/>
            <a:ext cx="1606200" cy="2926500"/>
          </a:xfrm>
          <a:prstGeom prst="rect">
            <a:avLst/>
          </a:prstGeom>
          <a:solidFill>
            <a:srgbClr val="00FFFF">
              <a:alpha val="246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9275675" y="3483425"/>
            <a:ext cx="546600" cy="2926500"/>
          </a:xfrm>
          <a:prstGeom prst="rect">
            <a:avLst/>
          </a:prstGeom>
          <a:solidFill>
            <a:srgbClr val="00FFFF">
              <a:alpha val="246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40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5" name="Google Shape;335;p40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공시지가 분석 - 시도별 (2022)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0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5110" y="1714477"/>
            <a:ext cx="8253187" cy="4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/>
          <p:nvPr/>
        </p:nvSpPr>
        <p:spPr>
          <a:xfrm>
            <a:off x="8116150" y="4123225"/>
            <a:ext cx="3021300" cy="12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"/>
          <p:cNvSpPr txBox="1"/>
          <p:nvPr/>
        </p:nvSpPr>
        <p:spPr>
          <a:xfrm>
            <a:off x="9372075" y="4988150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8187250" y="4509475"/>
            <a:ext cx="332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대구광역시: 약 1.3 (백만)</a:t>
            </a:r>
            <a:endParaRPr sz="2000"/>
          </a:p>
        </p:txBody>
      </p:sp>
      <p:cxnSp>
        <p:nvCxnSpPr>
          <p:cNvPr id="340" name="Google Shape;340;p40"/>
          <p:cNvCxnSpPr>
            <a:endCxn id="337" idx="1"/>
          </p:cNvCxnSpPr>
          <p:nvPr/>
        </p:nvCxnSpPr>
        <p:spPr>
          <a:xfrm rot="10800000" flipH="1">
            <a:off x="3329350" y="4755775"/>
            <a:ext cx="4786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41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7" name="Google Shape;347;p41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공시지가 분석 - 대구광역시 권역 (2022)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1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72193" y="2513348"/>
            <a:ext cx="6340924" cy="35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 descr="차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3432" y="2508209"/>
            <a:ext cx="6331973" cy="348848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942169" y="1775929"/>
            <a:ext cx="1875362" cy="50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하위10개동</a:t>
            </a:r>
            <a:endParaRPr/>
          </a:p>
        </p:txBody>
      </p:sp>
      <p:sp>
        <p:nvSpPr>
          <p:cNvPr id="351" name="Google Shape;351;p41"/>
          <p:cNvSpPr txBox="1"/>
          <p:nvPr/>
        </p:nvSpPr>
        <p:spPr>
          <a:xfrm>
            <a:off x="6313039" y="1775928"/>
            <a:ext cx="1875362" cy="50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상위10개동</a:t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1204300" y="3798538"/>
            <a:ext cx="3021300" cy="9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1204288" y="4006150"/>
            <a:ext cx="332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동구 평광동: 약 11만</a:t>
            </a:r>
            <a:endParaRPr sz="2000"/>
          </a:p>
        </p:txBody>
      </p:sp>
      <p:sp>
        <p:nvSpPr>
          <p:cNvPr id="354" name="Google Shape;354;p41"/>
          <p:cNvSpPr/>
          <p:nvPr/>
        </p:nvSpPr>
        <p:spPr>
          <a:xfrm>
            <a:off x="8862600" y="2683150"/>
            <a:ext cx="3187200" cy="9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8862588" y="2890750"/>
            <a:ext cx="332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중구 동성로2가: 약 1900만</a:t>
            </a:r>
            <a:endParaRPr sz="2000"/>
          </a:p>
        </p:txBody>
      </p:sp>
      <p:cxnSp>
        <p:nvCxnSpPr>
          <p:cNvPr id="356" name="Google Shape;356;p41"/>
          <p:cNvCxnSpPr/>
          <p:nvPr/>
        </p:nvCxnSpPr>
        <p:spPr>
          <a:xfrm rot="10800000" flipH="1">
            <a:off x="3483425" y="2914575"/>
            <a:ext cx="402900" cy="9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11303375" y="3673000"/>
            <a:ext cx="485700" cy="15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42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64" name="Google Shape;364;p42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00" y="913546"/>
            <a:ext cx="9468501" cy="56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l="81084" t="86498" b="3868"/>
          <a:stretch/>
        </p:blipFill>
        <p:spPr>
          <a:xfrm>
            <a:off x="7274925" y="5612250"/>
            <a:ext cx="3696675" cy="11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8341275" y="5959750"/>
            <a:ext cx="699000" cy="77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8518975" y="5886700"/>
            <a:ext cx="380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</a:t>
            </a:r>
            <a:endParaRPr sz="1600"/>
          </a:p>
        </p:txBody>
      </p:sp>
      <p:graphicFrame>
        <p:nvGraphicFramePr>
          <p:cNvPr id="369" name="Google Shape;369;p42"/>
          <p:cNvGraphicFramePr/>
          <p:nvPr/>
        </p:nvGraphicFramePr>
        <p:xfrm>
          <a:off x="6852975" y="1032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{F4322CD6-7E1E-4914-A0A5-5687633D91CF}</a:tableStyleId>
              </a:tblPr>
              <a:tblGrid>
                <a:gridCol w="25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구간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개통일자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2호선(문양~사월)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2005년 10월 18일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2호선(사월~영남대)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2012년 9월 19일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3호선(칠곡경대병원~용지역)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2015년 4월 23일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0" name="Google Shape;370;p42"/>
          <p:cNvSpPr txBox="1"/>
          <p:nvPr/>
        </p:nvSpPr>
        <p:spPr>
          <a:xfrm>
            <a:off x="9909825" y="3345663"/>
            <a:ext cx="590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출처 대구도시철도공사 홈페이지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592425" y="971575"/>
            <a:ext cx="3116100" cy="5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2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시점과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7"/>
          <p:cNvGrpSpPr/>
          <p:nvPr/>
        </p:nvGrpSpPr>
        <p:grpSpPr>
          <a:xfrm>
            <a:off x="6275113" y="2494703"/>
            <a:ext cx="5455783" cy="495407"/>
            <a:chOff x="6272661" y="2493480"/>
            <a:chExt cx="5453652" cy="495213"/>
          </a:xfrm>
        </p:grpSpPr>
        <p:sp>
          <p:nvSpPr>
            <p:cNvPr id="175" name="Google Shape;175;p27"/>
            <p:cNvSpPr/>
            <p:nvPr/>
          </p:nvSpPr>
          <p:spPr>
            <a:xfrm>
              <a:off x="6272661" y="2493480"/>
              <a:ext cx="4914007" cy="495213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 txBox="1"/>
            <p:nvPr/>
          </p:nvSpPr>
          <p:spPr>
            <a:xfrm>
              <a:off x="6926564" y="2541148"/>
              <a:ext cx="4799749" cy="39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 txBox="1"/>
            <p:nvPr/>
          </p:nvSpPr>
          <p:spPr>
            <a:xfrm>
              <a:off x="6469473" y="2541148"/>
              <a:ext cx="4588591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 분석주제 소개</a:t>
              </a:r>
              <a:endParaRPr sz="2001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7"/>
          <p:cNvGrpSpPr/>
          <p:nvPr/>
        </p:nvGrpSpPr>
        <p:grpSpPr>
          <a:xfrm>
            <a:off x="6279859" y="3294993"/>
            <a:ext cx="5455781" cy="495407"/>
            <a:chOff x="6277406" y="3293457"/>
            <a:chExt cx="5453650" cy="495213"/>
          </a:xfrm>
        </p:grpSpPr>
        <p:sp>
          <p:nvSpPr>
            <p:cNvPr id="179" name="Google Shape;179;p27"/>
            <p:cNvSpPr/>
            <p:nvPr/>
          </p:nvSpPr>
          <p:spPr>
            <a:xfrm>
              <a:off x="6277406" y="3293457"/>
              <a:ext cx="4914007" cy="495213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 txBox="1"/>
            <p:nvPr/>
          </p:nvSpPr>
          <p:spPr>
            <a:xfrm>
              <a:off x="6931364" y="3341069"/>
              <a:ext cx="4799692" cy="39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7"/>
            <p:cNvSpPr txBox="1"/>
            <p:nvPr/>
          </p:nvSpPr>
          <p:spPr>
            <a:xfrm>
              <a:off x="6474218" y="3341069"/>
              <a:ext cx="4183914" cy="388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 문제 정의 및 분석방법</a:t>
              </a:r>
              <a:endParaRPr/>
            </a:p>
          </p:txBody>
        </p:sp>
      </p:grpSp>
      <p:grpSp>
        <p:nvGrpSpPr>
          <p:cNvPr id="182" name="Google Shape;182;p27"/>
          <p:cNvGrpSpPr/>
          <p:nvPr/>
        </p:nvGrpSpPr>
        <p:grpSpPr>
          <a:xfrm>
            <a:off x="6279859" y="4095282"/>
            <a:ext cx="5455781" cy="495407"/>
            <a:chOff x="6277406" y="4093433"/>
            <a:chExt cx="5453650" cy="495213"/>
          </a:xfrm>
        </p:grpSpPr>
        <p:sp>
          <p:nvSpPr>
            <p:cNvPr id="183" name="Google Shape;183;p27"/>
            <p:cNvSpPr/>
            <p:nvPr/>
          </p:nvSpPr>
          <p:spPr>
            <a:xfrm>
              <a:off x="6277406" y="4093433"/>
              <a:ext cx="4914007" cy="495213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7"/>
            <p:cNvSpPr txBox="1"/>
            <p:nvPr/>
          </p:nvSpPr>
          <p:spPr>
            <a:xfrm>
              <a:off x="6931364" y="4141046"/>
              <a:ext cx="4799692" cy="39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7"/>
            <p:cNvSpPr txBox="1"/>
            <p:nvPr/>
          </p:nvSpPr>
          <p:spPr>
            <a:xfrm>
              <a:off x="6474218" y="4141046"/>
              <a:ext cx="3936307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 진행상황</a:t>
              </a:r>
              <a:endParaRPr/>
            </a:p>
          </p:txBody>
        </p:sp>
      </p:grpSp>
      <p:sp>
        <p:nvSpPr>
          <p:cNvPr id="186" name="Google Shape;186;p27"/>
          <p:cNvSpPr/>
          <p:nvPr/>
        </p:nvSpPr>
        <p:spPr>
          <a:xfrm>
            <a:off x="3250295" y="249"/>
            <a:ext cx="2648515" cy="6857852"/>
          </a:xfrm>
          <a:prstGeom prst="parallelogram">
            <a:avLst>
              <a:gd name="adj" fmla="val 66308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  <p:txBody>
          <a:bodyPr spcFirstLastPara="1" wrap="square" lIns="91475" tIns="45725" rIns="9147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-15802" y="249"/>
            <a:ext cx="5571592" cy="6857852"/>
          </a:xfrm>
          <a:custGeom>
            <a:avLst/>
            <a:gdLst/>
            <a:ahLst/>
            <a:cxnLst/>
            <a:rect l="l" t="t" r="r" b="b"/>
            <a:pathLst>
              <a:path w="3509" h="4319" extrusionOk="0">
                <a:moveTo>
                  <a:pt x="0" y="0"/>
                </a:moveTo>
                <a:lnTo>
                  <a:pt x="3509" y="0"/>
                </a:lnTo>
                <a:lnTo>
                  <a:pt x="2381" y="4319"/>
                </a:lnTo>
                <a:lnTo>
                  <a:pt x="0" y="4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205" dir="2700000" algn="br">
              <a:srgbClr val="000000">
                <a:alpha val="40000"/>
              </a:srgbClr>
            </a:outerShdw>
          </a:effectLst>
        </p:spPr>
        <p:txBody>
          <a:bodyPr spcFirstLastPara="1" wrap="square" lIns="91475" tIns="45725" rIns="9147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17550" y="3013953"/>
            <a:ext cx="4279192" cy="83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75" tIns="45725" rIns="91475" bIns="45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2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594" y="173295"/>
            <a:ext cx="725631" cy="22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19422" y="141578"/>
            <a:ext cx="1294076" cy="28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0662298" y="6481800"/>
            <a:ext cx="1459193" cy="2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75" tIns="45725" rIns="91475" bIns="457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192" name="Google Shape;192;p27"/>
          <p:cNvGrpSpPr/>
          <p:nvPr/>
        </p:nvGrpSpPr>
        <p:grpSpPr>
          <a:xfrm>
            <a:off x="6279858" y="4931023"/>
            <a:ext cx="5455781" cy="495407"/>
            <a:chOff x="6277406" y="4093433"/>
            <a:chExt cx="5453650" cy="495213"/>
          </a:xfrm>
        </p:grpSpPr>
        <p:sp>
          <p:nvSpPr>
            <p:cNvPr id="193" name="Google Shape;193;p27"/>
            <p:cNvSpPr/>
            <p:nvPr/>
          </p:nvSpPr>
          <p:spPr>
            <a:xfrm>
              <a:off x="6277406" y="4093433"/>
              <a:ext cx="4914007" cy="495213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50800" dist="38205" dir="2700000" algn="br">
                <a:srgbClr val="000000">
                  <a:alpha val="40000"/>
                </a:srgbClr>
              </a:outerShdw>
            </a:effectLst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6931364" y="4141046"/>
              <a:ext cx="4799692" cy="399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 txBox="1"/>
            <p:nvPr/>
          </p:nvSpPr>
          <p:spPr>
            <a:xfrm>
              <a:off x="6474218" y="4141046"/>
              <a:ext cx="3936307" cy="388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75" tIns="45725" rIns="9147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 향후계획</a:t>
              </a: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43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9" name="Google Shape;379;p43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00" y="913546"/>
            <a:ext cx="9468501" cy="56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 rotWithShape="1">
          <a:blip r:embed="rId3">
            <a:alphaModFix/>
          </a:blip>
          <a:srcRect l="81084" t="86498" b="3868"/>
          <a:stretch/>
        </p:blipFill>
        <p:spPr>
          <a:xfrm>
            <a:off x="7274925" y="5612250"/>
            <a:ext cx="3696675" cy="11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8341275" y="5959750"/>
            <a:ext cx="699000" cy="77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8518975" y="5886700"/>
            <a:ext cx="380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</a:t>
            </a:r>
            <a:endParaRPr sz="1600"/>
          </a:p>
        </p:txBody>
      </p:sp>
      <p:sp>
        <p:nvSpPr>
          <p:cNvPr id="384" name="Google Shape;384;p43"/>
          <p:cNvSpPr/>
          <p:nvPr/>
        </p:nvSpPr>
        <p:spPr>
          <a:xfrm>
            <a:off x="592425" y="971575"/>
            <a:ext cx="3116100" cy="5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시점과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97775" y="2650300"/>
            <a:ext cx="357275" cy="5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11100" y="4040375"/>
            <a:ext cx="357275" cy="5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56200" y="4748525"/>
            <a:ext cx="357275" cy="5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/>
          <p:nvPr/>
        </p:nvSpPr>
        <p:spPr>
          <a:xfrm>
            <a:off x="7894725" y="1939813"/>
            <a:ext cx="3021300" cy="12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9150650" y="2804738"/>
            <a:ext cx="25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7894725" y="1972063"/>
            <a:ext cx="3329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북구 산격동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수성구 만촌동 (2호선)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수성구 황금동 (3호선)</a:t>
            </a:r>
            <a:endParaRPr sz="2000"/>
          </a:p>
        </p:txBody>
      </p:sp>
      <p:cxnSp>
        <p:nvCxnSpPr>
          <p:cNvPr id="392" name="Google Shape;392;p43"/>
          <p:cNvCxnSpPr>
            <a:endCxn id="386" idx="1"/>
          </p:cNvCxnSpPr>
          <p:nvPr/>
        </p:nvCxnSpPr>
        <p:spPr>
          <a:xfrm flipH="1">
            <a:off x="5355050" y="2210363"/>
            <a:ext cx="2526000" cy="69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43"/>
          <p:cNvCxnSpPr>
            <a:stCxn id="391" idx="1"/>
            <a:endCxn id="387" idx="0"/>
          </p:cNvCxnSpPr>
          <p:nvPr/>
        </p:nvCxnSpPr>
        <p:spPr>
          <a:xfrm flipH="1">
            <a:off x="6389625" y="2572363"/>
            <a:ext cx="1505100" cy="146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43"/>
          <p:cNvCxnSpPr>
            <a:endCxn id="388" idx="1"/>
          </p:cNvCxnSpPr>
          <p:nvPr/>
        </p:nvCxnSpPr>
        <p:spPr>
          <a:xfrm flipH="1">
            <a:off x="6013475" y="3233388"/>
            <a:ext cx="1981200" cy="17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44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1" name="Google Shape;401;p44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4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8032" y="1714477"/>
            <a:ext cx="5518892" cy="46565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 txBox="1"/>
          <p:nvPr/>
        </p:nvSpPr>
        <p:spPr>
          <a:xfrm>
            <a:off x="1705050" y="6371000"/>
            <a:ext cx="51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만촌동                          </a:t>
            </a:r>
            <a:r>
              <a:rPr lang="en-US" sz="2200">
                <a:solidFill>
                  <a:srgbClr val="0000FF"/>
                </a:solidFill>
              </a:rPr>
              <a:t>산격동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45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0" name="Google Shape;410;p45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5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9450" y="1750450"/>
            <a:ext cx="5471100" cy="44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1705050" y="6371000"/>
            <a:ext cx="51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만촌동                          </a:t>
            </a:r>
            <a:r>
              <a:rPr lang="en-US" sz="2200">
                <a:solidFill>
                  <a:srgbClr val="0000FF"/>
                </a:solidFill>
              </a:rPr>
              <a:t>산격동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46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9" name="Google Shape;419;p46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대조군 설정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6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56214" y="1898832"/>
            <a:ext cx="5518721" cy="442299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6782225" y="3435300"/>
            <a:ext cx="510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만촌동</a:t>
            </a:r>
            <a:endParaRPr sz="2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</a:rPr>
              <a:t>산격동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47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8" name="Google Shape;428;p47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2006 - 시행착오, 문제점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1069988" y="2456813"/>
            <a:ext cx="9950103" cy="35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marR="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1년단위로 봤을때 변화 추이를 알기 어려움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2호선 개통(2005년 9) 전후를 비교하려 했으나 2005년 이전 자료가 없음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 3호선 개통(2015년 4월) 전후의 2010~2019까지 10년간의 자료를 사용해보기로 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48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6" name="Google Shape;436;p48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2010~2019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48" descr="차트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3551" y="1714477"/>
            <a:ext cx="5584275" cy="45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/>
        </p:nvSpPr>
        <p:spPr>
          <a:xfrm>
            <a:off x="1705050" y="6371000"/>
            <a:ext cx="510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황금동                          </a:t>
            </a:r>
            <a:r>
              <a:rPr lang="en-US" sz="2200">
                <a:solidFill>
                  <a:srgbClr val="0000FF"/>
                </a:solidFill>
              </a:rPr>
              <a:t>산격동</a:t>
            </a:r>
            <a:endParaRPr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9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5" name="Google Shape;445;p49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2010~2019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0779" y="1861961"/>
            <a:ext cx="5594398" cy="43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9"/>
          <p:cNvSpPr txBox="1"/>
          <p:nvPr/>
        </p:nvSpPr>
        <p:spPr>
          <a:xfrm>
            <a:off x="6971700" y="2645200"/>
            <a:ext cx="510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황금동                          </a:t>
            </a:r>
            <a:endParaRPr sz="2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FF"/>
                </a:solidFill>
              </a:rPr>
              <a:t>산격동</a:t>
            </a:r>
            <a:endParaRPr sz="2200">
              <a:solidFill>
                <a:srgbClr val="0000FF"/>
              </a:solidFill>
            </a:endParaRPr>
          </a:p>
        </p:txBody>
      </p:sp>
      <p:cxnSp>
        <p:nvCxnSpPr>
          <p:cNvPr id="448" name="Google Shape;448;p49"/>
          <p:cNvCxnSpPr/>
          <p:nvPr/>
        </p:nvCxnSpPr>
        <p:spPr>
          <a:xfrm>
            <a:off x="1358550" y="4216975"/>
            <a:ext cx="2673600" cy="0"/>
          </a:xfrm>
          <a:prstGeom prst="straightConnector1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9"/>
          <p:cNvCxnSpPr/>
          <p:nvPr/>
        </p:nvCxnSpPr>
        <p:spPr>
          <a:xfrm>
            <a:off x="4075675" y="4216975"/>
            <a:ext cx="0" cy="1695600"/>
          </a:xfrm>
          <a:prstGeom prst="straightConnector1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49"/>
          <p:cNvSpPr txBox="1"/>
          <p:nvPr/>
        </p:nvSpPr>
        <p:spPr>
          <a:xfrm>
            <a:off x="4173500" y="5039575"/>
            <a:ext cx="1271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85C6"/>
                </a:solidFill>
              </a:rPr>
              <a:t>2015-05 기준</a:t>
            </a:r>
            <a:endParaRPr sz="2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50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7" name="Google Shape;457;p50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2010~2019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50" descr="화살이(가) 표시된 사진&#10;&#10;자동 생성된 설명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4747" y="1788219"/>
            <a:ext cx="5643559" cy="44229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971700" y="2645200"/>
            <a:ext cx="510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0000"/>
                </a:solidFill>
              </a:rPr>
              <a:t>황금동                          </a:t>
            </a:r>
            <a:endParaRPr sz="2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1C232"/>
                </a:solidFill>
              </a:rPr>
              <a:t>대구시 전역 평균</a:t>
            </a:r>
            <a:endParaRPr sz="2200">
              <a:solidFill>
                <a:srgbClr val="F1C232"/>
              </a:solidFill>
            </a:endParaRPr>
          </a:p>
        </p:txBody>
      </p:sp>
      <p:cxnSp>
        <p:nvCxnSpPr>
          <p:cNvPr id="460" name="Google Shape;460;p50"/>
          <p:cNvCxnSpPr/>
          <p:nvPr/>
        </p:nvCxnSpPr>
        <p:spPr>
          <a:xfrm>
            <a:off x="1239000" y="3999625"/>
            <a:ext cx="2727900" cy="0"/>
          </a:xfrm>
          <a:prstGeom prst="straightConnector1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0"/>
          <p:cNvCxnSpPr/>
          <p:nvPr/>
        </p:nvCxnSpPr>
        <p:spPr>
          <a:xfrm>
            <a:off x="3956125" y="3999625"/>
            <a:ext cx="0" cy="1902000"/>
          </a:xfrm>
          <a:prstGeom prst="straightConnector1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50"/>
          <p:cNvSpPr txBox="1"/>
          <p:nvPr/>
        </p:nvSpPr>
        <p:spPr>
          <a:xfrm>
            <a:off x="4053950" y="4822225"/>
            <a:ext cx="1271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D85C6"/>
                </a:solidFill>
              </a:rPr>
              <a:t>2015-05 기준</a:t>
            </a:r>
            <a:endParaRPr sz="2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진행상황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51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9" name="Google Shape;469;p51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매매가 분석 2010~2019 - 분석결과</a:t>
            </a:r>
            <a:endParaRPr sz="1800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860088" y="1769988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marR="0" lvl="0" indent="-114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가설: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역세권과 부동산가격 상승과의 상관관계가 존재</a:t>
            </a:r>
            <a:endParaRPr sz="2000">
              <a:solidFill>
                <a:schemeClr val="dk1"/>
              </a:solidFill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분석 결과, 개통 시점 전후로 역세권의 가격 변동이 있음을 확인</a:t>
            </a:r>
            <a:endParaRPr sz="2000">
              <a:solidFill>
                <a:schemeClr val="dk1"/>
              </a:solidFill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분석 계획이 어느정도 성공적임을 확인-&gt;다른 지역에 적용 가능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한편, 개통 시기 외의 다른 변수(인구변동, 부동산지수)등을 고려하지 않았음</a:t>
            </a:r>
            <a:endParaRPr sz="2000">
              <a:solidFill>
                <a:schemeClr val="dk1"/>
              </a:solidFill>
            </a:endParaRPr>
          </a:p>
          <a:p>
            <a:pPr marL="228600" marR="0" lvl="0" indent="-241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구체적인 수치(상관계수 등)을 구하는 과정도 필요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향후계획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2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77" name="Google Shape;477;p52"/>
          <p:cNvSpPr txBox="1"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다른 변량들에 대해서도 분석 필요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분석방법을 주요 역들에 대해 적용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2"/>
          <p:cNvSpPr txBox="1"/>
          <p:nvPr/>
        </p:nvSpPr>
        <p:spPr>
          <a:xfrm>
            <a:off x="1012119" y="4271275"/>
            <a:ext cx="75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최종목표로 역세권에 대해 회귀 예측 진행</a:t>
            </a:r>
            <a:endParaRPr/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971" y="2427325"/>
            <a:ext cx="2122516" cy="212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28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92675" y="2945689"/>
            <a:ext cx="104982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2029년 대구 지하철 4호선 개통 예정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역세권과 부동산가격 상승과의 상관관계가 존재할까?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어느정도 영향을 미칠까?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부동산가격에 영향을 미치는 부수적 요인들도 있을까?</a:t>
            </a: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배경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8" descr="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0013" y="460752"/>
            <a:ext cx="4119716" cy="570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423" y="916434"/>
            <a:ext cx="1869785" cy="186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향후계획</a:t>
            </a:r>
            <a:endParaRPr sz="1800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53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86" name="Google Shape;486;p53"/>
          <p:cNvSpPr txBox="1">
            <a:spLocks noGrp="1"/>
          </p:cNvSpPr>
          <p:nvPr>
            <p:ph type="body" idx="1"/>
          </p:nvPr>
        </p:nvSpPr>
        <p:spPr>
          <a:xfrm>
            <a:off x="1077362" y="2427316"/>
            <a:ext cx="99501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카카오 API를 통해 도로명 주소를 위도, 경도 좌표로 변환 가능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988944" y="3624900"/>
            <a:ext cx="75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역과 떨어진 거리를 변수로 사용해 변동률 수치화 및 시각화</a:t>
            </a:r>
            <a:endParaRPr/>
          </a:p>
        </p:txBody>
      </p:sp>
      <p:pic>
        <p:nvPicPr>
          <p:cNvPr id="488" name="Google Shape;488;p53"/>
          <p:cNvPicPr preferRelativeResize="0"/>
          <p:nvPr/>
        </p:nvPicPr>
        <p:blipFill rotWithShape="1">
          <a:blip r:embed="rId3">
            <a:alphaModFix/>
          </a:blip>
          <a:srcRect l="46365" t="-2556" r="6153" b="21911"/>
          <a:stretch/>
        </p:blipFill>
        <p:spPr>
          <a:xfrm>
            <a:off x="7995350" y="1240650"/>
            <a:ext cx="3801576" cy="43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1120948" y="3214288"/>
            <a:ext cx="9950103" cy="42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>
            <a:spLocks noGrp="1"/>
          </p:cNvSpPr>
          <p:nvPr>
            <p:ph type="title"/>
          </p:nvPr>
        </p:nvSpPr>
        <p:spPr>
          <a:xfrm>
            <a:off x="1120948" y="3214288"/>
            <a:ext cx="9950103" cy="42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570050" y="1939825"/>
            <a:ext cx="47259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홍준표 대구시장의 지하철 4호선 공약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(2030대구 도시 기본계획)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9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3" name="Google Shape;213;p29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배경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800" y="2831875"/>
            <a:ext cx="4587663" cy="40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525" y="1128750"/>
            <a:ext cx="5098950" cy="55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1705000" y="5249325"/>
            <a:ext cx="3924000" cy="33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9412600" y="2271400"/>
            <a:ext cx="455400" cy="113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355775" y="2500554"/>
            <a:ext cx="4620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각종 역세권 아파트 분양 홍보 포스터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30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5" name="Google Shape;225;p30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배경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l="2047" t="2581"/>
          <a:stretch/>
        </p:blipFill>
        <p:spPr>
          <a:xfrm>
            <a:off x="5138400" y="2163875"/>
            <a:ext cx="6813899" cy="43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798225" y="3298850"/>
            <a:ext cx="41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주거지에서 교통의 편리함은 주거자에게는 큰 장점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/>
        </p:nvSpPr>
        <p:spPr>
          <a:xfrm>
            <a:off x="357405" y="3540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1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4" name="Google Shape;234;p31"/>
          <p:cNvSpPr txBox="1"/>
          <p:nvPr/>
        </p:nvSpPr>
        <p:spPr>
          <a:xfrm>
            <a:off x="798231" y="103203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배경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175" y="1939828"/>
            <a:ext cx="7193425" cy="46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>
            <a:spLocks noGrp="1"/>
          </p:cNvSpPr>
          <p:nvPr>
            <p:ph type="body" idx="1"/>
          </p:nvPr>
        </p:nvSpPr>
        <p:spPr>
          <a:xfrm>
            <a:off x="355775" y="2500550"/>
            <a:ext cx="4099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역세권일수록 월세가 비싸다는 </a:t>
            </a:r>
            <a:endParaRPr b="1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사회적 통념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355780" y="220877"/>
            <a:ext cx="7096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2"/>
          <p:cNvCxnSpPr/>
          <p:nvPr/>
        </p:nvCxnSpPr>
        <p:spPr>
          <a:xfrm>
            <a:off x="357404" y="807977"/>
            <a:ext cx="558540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3" name="Google Shape;243;p32"/>
          <p:cNvSpPr txBox="1"/>
          <p:nvPr/>
        </p:nvSpPr>
        <p:spPr>
          <a:xfrm>
            <a:off x="798225" y="1032029"/>
            <a:ext cx="70965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분석 목표 및 계획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798225" y="3213675"/>
            <a:ext cx="853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한국철도시설공단에 명시된 차량정비소 산정기준 자료를 </a:t>
            </a:r>
            <a:r>
              <a:rPr lang="en-US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0000"/>
                </a:solidFill>
              </a:rPr>
              <a:t>-&gt;9개 항목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2. 예비타당성 기준을 활용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-&gt;경제성,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정책선</a:t>
            </a:r>
            <a:r>
              <a:rPr lang="en-US"/>
              <a:t> 2개 지표로 선정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3. 기존 차량기지 부지들을 분석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4. 분석결과에 따라 차량기지 적절성 판단 또는 부지 선정</a:t>
            </a:r>
            <a:endParaRPr/>
          </a:p>
          <a:p>
            <a:pPr marL="228600" lvl="0" indent="-1143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798225" y="1853675"/>
            <a:ext cx="835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기존 목표 : 엑스코선 현 차량기지 위치의 타당성 검증 및 위치 재선정</a:t>
            </a:r>
            <a:endParaRPr sz="18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body" idx="1"/>
          </p:nvPr>
        </p:nvSpPr>
        <p:spPr>
          <a:xfrm>
            <a:off x="798225" y="2892840"/>
            <a:ext cx="10498200" cy="18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차량정비소 산정기준에 따른 데이터 수집 어려움</a:t>
            </a:r>
            <a:endParaRPr b="1"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자료간 상관관계 분석의 어려움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데이터 분석 보다 이진분류 문제에 가까움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차량기지 이전이 이미 확정됨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3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3" name="Google Shape;253;p33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변경 이유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3" descr="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8175" y="669556"/>
            <a:ext cx="5041490" cy="530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729550" y="3326681"/>
            <a:ext cx="104982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가설검증: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  도시철도의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개통</a:t>
            </a:r>
            <a:r>
              <a:rPr lang="en-US"/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시점과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역세권</a:t>
            </a:r>
            <a:r>
              <a:rPr lang="en-US"/>
              <a:t>의 매매가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상승</a:t>
            </a:r>
            <a:r>
              <a:rPr lang="en-US"/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시점은</a:t>
            </a:r>
            <a:r>
              <a:rPr lang="en-US" b="1"/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상관관계가</a:t>
            </a:r>
            <a:r>
              <a:rPr lang="en-US"/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있다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추가분석: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  인구동향 및 차량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유동량</a:t>
            </a:r>
            <a:r>
              <a:rPr lang="en-US"/>
              <a:t> 같은 지가에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영향을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  미치는 다른 요인도 고려함</a:t>
            </a:r>
            <a:endParaRPr b="1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55780" y="22087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38E4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분석주제 소개</a:t>
            </a:r>
            <a:endParaRPr sz="1800" b="0" i="0" u="none" strike="noStrike" cap="none">
              <a:solidFill>
                <a:srgbClr val="438E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34"/>
          <p:cNvCxnSpPr/>
          <p:nvPr/>
        </p:nvCxnSpPr>
        <p:spPr>
          <a:xfrm>
            <a:off x="357404" y="807977"/>
            <a:ext cx="5585380" cy="0"/>
          </a:xfrm>
          <a:prstGeom prst="straightConnector1">
            <a:avLst/>
          </a:prstGeom>
          <a:noFill/>
          <a:ln w="9525" cap="flat" cmpd="sng">
            <a:solidFill>
              <a:srgbClr val="AFABAB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p34"/>
          <p:cNvSpPr txBox="1"/>
          <p:nvPr/>
        </p:nvSpPr>
        <p:spPr>
          <a:xfrm>
            <a:off x="798231" y="1032037"/>
            <a:ext cx="7096416" cy="90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 </a:t>
            </a:r>
            <a:r>
              <a:rPr lang="en-US" sz="2400" b="0" i="0" u="none" strike="noStrike" cap="none">
                <a:solidFill>
                  <a:srgbClr val="323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과제목표</a:t>
            </a:r>
            <a:endParaRPr sz="1800" b="0" i="0" u="none" strike="noStrike" cap="none">
              <a:solidFill>
                <a:srgbClr val="323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4" descr="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0013" y="460752"/>
            <a:ext cx="4119716" cy="570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D39578"/>
      </a:accent1>
      <a:accent2>
        <a:srgbClr val="B8A05E"/>
      </a:accent2>
      <a:accent3>
        <a:srgbClr val="9DA767"/>
      </a:accent3>
      <a:accent4>
        <a:srgbClr val="7FB15A"/>
      </a:accent4>
      <a:accent5>
        <a:srgbClr val="63B562"/>
      </a:accent5>
      <a:accent6>
        <a:srgbClr val="5CB480"/>
      </a:accent6>
      <a:hlink>
        <a:srgbClr val="5E899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32</Slides>
  <Notes>32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BlocksVTI</vt:lpstr>
      <vt:lpstr>Custom</vt:lpstr>
      <vt:lpstr>Data Analysis Team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Team Project</dc:title>
  <cp:revision>80</cp:revision>
  <dcterms:modified xsi:type="dcterms:W3CDTF">2023-05-16T15:08:37Z</dcterms:modified>
</cp:coreProperties>
</file>